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918400" cy="21945600"/>
  <p:notesSz cx="6858000" cy="9144000"/>
  <p:embeddedFontLst>
    <p:embeddedFont>
      <p:font typeface="Open Sans Light" panose="020B0306030504020204" pitchFamily="34" charset="0"/>
      <p:regular r:id="rId3"/>
      <p:italic r:id="rId4"/>
    </p:embeddedFont>
    <p:embeddedFont>
      <p:font typeface="Roboto" panose="02000000000000000000" pitchFamily="2" charset="0"/>
      <p:regular r:id="rId5"/>
      <p:bold r:id="rId6"/>
      <p:italic r:id="rId7"/>
      <p:boldItalic r:id="rId8"/>
    </p:embeddedFont>
    <p:embeddedFont>
      <p:font typeface="Roboto Bold" panose="02000000000000000000" pitchFamily="2" charset="0"/>
      <p:regular r:id="rId9"/>
      <p:bold r:id="rId10"/>
    </p:embeddedFont>
    <p:embeddedFont>
      <p:font typeface="Roboto Bold Italics" panose="02000000000000000000" pitchFamily="2" charset="0"/>
      <p:regular r:id="rId11"/>
      <p:bold r:id="rId12"/>
      <p:italic r:id="rId13"/>
      <p:boldItalic r:id="rId14"/>
    </p:embeddedFont>
    <p:embeddedFont>
      <p:font typeface="Roboto Italics" panose="02000000000000000000" pitchFamily="2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0" autoAdjust="0"/>
    <p:restoredTop sz="94582" autoAdjust="0"/>
  </p:normalViewPr>
  <p:slideViewPr>
    <p:cSldViewPr>
      <p:cViewPr varScale="1">
        <p:scale>
          <a:sx n="37" d="100"/>
          <a:sy n="37" d="100"/>
        </p:scale>
        <p:origin x="1808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914816" cy="4156108"/>
            <a:chOff x="0" y="0"/>
            <a:chExt cx="25734230" cy="3249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34229" cy="3249426"/>
            </a:xfrm>
            <a:custGeom>
              <a:avLst/>
              <a:gdLst/>
              <a:ahLst/>
              <a:cxnLst/>
              <a:rect l="l" t="t" r="r" b="b"/>
              <a:pathLst>
                <a:path w="25734229" h="3249426">
                  <a:moveTo>
                    <a:pt x="0" y="0"/>
                  </a:moveTo>
                  <a:lnTo>
                    <a:pt x="25734229" y="0"/>
                  </a:lnTo>
                  <a:lnTo>
                    <a:pt x="25734229" y="3249426"/>
                  </a:lnTo>
                  <a:lnTo>
                    <a:pt x="0" y="3249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5734230" cy="3258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32355">
            <a:off x="16619541" y="4604144"/>
            <a:ext cx="7731450" cy="16927645"/>
            <a:chOff x="0" y="0"/>
            <a:chExt cx="1148157" cy="25138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8157" cy="2513835"/>
            </a:xfrm>
            <a:custGeom>
              <a:avLst/>
              <a:gdLst/>
              <a:ahLst/>
              <a:cxnLst/>
              <a:rect l="l" t="t" r="r" b="b"/>
              <a:pathLst>
                <a:path w="1148157" h="2513835">
                  <a:moveTo>
                    <a:pt x="0" y="0"/>
                  </a:moveTo>
                  <a:lnTo>
                    <a:pt x="1148157" y="0"/>
                  </a:lnTo>
                  <a:lnTo>
                    <a:pt x="1148157" y="2513835"/>
                  </a:lnTo>
                  <a:lnTo>
                    <a:pt x="0" y="251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148157" cy="2609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1246" y="4604100"/>
            <a:ext cx="7731450" cy="16927645"/>
            <a:chOff x="0" y="0"/>
            <a:chExt cx="1148157" cy="25138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8157" cy="2513835"/>
            </a:xfrm>
            <a:custGeom>
              <a:avLst/>
              <a:gdLst/>
              <a:ahLst/>
              <a:cxnLst/>
              <a:rect l="l" t="t" r="r" b="b"/>
              <a:pathLst>
                <a:path w="1148157" h="2513835">
                  <a:moveTo>
                    <a:pt x="0" y="0"/>
                  </a:moveTo>
                  <a:lnTo>
                    <a:pt x="1148157" y="0"/>
                  </a:lnTo>
                  <a:lnTo>
                    <a:pt x="1148157" y="2513835"/>
                  </a:lnTo>
                  <a:lnTo>
                    <a:pt x="0" y="251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148157" cy="2609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50650" y="4604100"/>
            <a:ext cx="7731450" cy="16927645"/>
            <a:chOff x="0" y="0"/>
            <a:chExt cx="1148157" cy="25138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8157" cy="2513835"/>
            </a:xfrm>
            <a:custGeom>
              <a:avLst/>
              <a:gdLst/>
              <a:ahLst/>
              <a:cxnLst/>
              <a:rect l="l" t="t" r="r" b="b"/>
              <a:pathLst>
                <a:path w="1148157" h="2513835">
                  <a:moveTo>
                    <a:pt x="0" y="0"/>
                  </a:moveTo>
                  <a:lnTo>
                    <a:pt x="1148157" y="0"/>
                  </a:lnTo>
                  <a:lnTo>
                    <a:pt x="1148157" y="2513835"/>
                  </a:lnTo>
                  <a:lnTo>
                    <a:pt x="0" y="251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148157" cy="2609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58820" y="14486989"/>
            <a:ext cx="3024522" cy="3024522"/>
            <a:chOff x="0" y="0"/>
            <a:chExt cx="4032696" cy="4032696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4032696" cy="4032696"/>
              <a:chOff x="0" y="0"/>
              <a:chExt cx="2540000" cy="254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270000" y="0"/>
                <a:ext cx="1333316" cy="1659600"/>
              </a:xfrm>
              <a:custGeom>
                <a:avLst/>
                <a:gdLst/>
                <a:ahLst/>
                <a:cxnLst/>
                <a:rect l="l" t="t" r="r" b="b"/>
                <a:pathLst>
                  <a:path w="1333316" h="1659600">
                    <a:moveTo>
                      <a:pt x="0" y="0"/>
                    </a:moveTo>
                    <a:cubicBezTo>
                      <a:pt x="406005" y="0"/>
                      <a:pt x="787539" y="194118"/>
                      <a:pt x="1026570" y="522301"/>
                    </a:cubicBezTo>
                    <a:cubicBezTo>
                      <a:pt x="1265601" y="850484"/>
                      <a:pt x="1333316" y="1273171"/>
                      <a:pt x="1208765" y="165960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880400" y="1270000"/>
                <a:ext cx="1616326" cy="1315472"/>
              </a:xfrm>
              <a:custGeom>
                <a:avLst/>
                <a:gdLst/>
                <a:ahLst/>
                <a:cxnLst/>
                <a:rect l="l" t="t" r="r" b="b"/>
                <a:pathLst>
                  <a:path w="1616326" h="1315472">
                    <a:moveTo>
                      <a:pt x="1616326" y="328700"/>
                    </a:moveTo>
                    <a:cubicBezTo>
                      <a:pt x="1526298" y="664689"/>
                      <a:pt x="1302401" y="949046"/>
                      <a:pt x="996908" y="1115382"/>
                    </a:cubicBezTo>
                    <a:cubicBezTo>
                      <a:pt x="691416" y="1281718"/>
                      <a:pt x="331069" y="1315472"/>
                      <a:pt x="0" y="1208765"/>
                    </a:cubicBezTo>
                    <a:lnTo>
                      <a:pt x="389600" y="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39785" y="1270000"/>
                <a:ext cx="1130215" cy="1226726"/>
              </a:xfrm>
              <a:custGeom>
                <a:avLst/>
                <a:gdLst/>
                <a:ahLst/>
                <a:cxnLst/>
                <a:rect l="l" t="t" r="r" b="b"/>
                <a:pathLst>
                  <a:path w="1130215" h="1226726">
                    <a:moveTo>
                      <a:pt x="801515" y="1226726"/>
                    </a:moveTo>
                    <a:cubicBezTo>
                      <a:pt x="454858" y="1133840"/>
                      <a:pt x="163685" y="898620"/>
                      <a:pt x="0" y="579237"/>
                    </a:cubicBezTo>
                    <a:lnTo>
                      <a:pt x="1130215" y="0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10633" y="1206526"/>
                <a:ext cx="1280633" cy="698474"/>
              </a:xfrm>
              <a:custGeom>
                <a:avLst/>
                <a:gdLst/>
                <a:ahLst/>
                <a:cxnLst/>
                <a:rect l="l" t="t" r="r" b="b"/>
                <a:pathLst>
                  <a:path w="1280633" h="698474">
                    <a:moveTo>
                      <a:pt x="180781" y="698474"/>
                    </a:moveTo>
                    <a:cubicBezTo>
                      <a:pt x="58530" y="486729"/>
                      <a:pt x="0" y="244197"/>
                      <a:pt x="12220" y="0"/>
                    </a:cubicBezTo>
                    <a:lnTo>
                      <a:pt x="1280633" y="63474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0" y="580824"/>
                <a:ext cx="1270000" cy="689176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689176">
                    <a:moveTo>
                      <a:pt x="0" y="689176"/>
                    </a:moveTo>
                    <a:cubicBezTo>
                      <a:pt x="0" y="444674"/>
                      <a:pt x="70578" y="205370"/>
                      <a:pt x="203259" y="0"/>
                    </a:cubicBezTo>
                    <a:lnTo>
                      <a:pt x="1270000" y="689176"/>
                    </a:lnTo>
                    <a:close/>
                  </a:path>
                </a:pathLst>
              </a:custGeom>
              <a:solidFill>
                <a:srgbClr val="BD10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70148" y="0"/>
                <a:ext cx="109985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099852" h="1270000">
                    <a:moveTo>
                      <a:pt x="0" y="635000"/>
                    </a:moveTo>
                    <a:cubicBezTo>
                      <a:pt x="226841" y="242100"/>
                      <a:pt x="646043" y="45"/>
                      <a:pt x="1099725" y="0"/>
                    </a:cubicBezTo>
                    <a:lnTo>
                      <a:pt x="1099852" y="1270000"/>
                    </a:lnTo>
                    <a:close/>
                  </a:path>
                </a:pathLst>
              </a:custGeom>
              <a:solidFill>
                <a:srgbClr val="EB655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8729794" y="18194276"/>
            <a:ext cx="3053549" cy="3053549"/>
            <a:chOff x="0" y="0"/>
            <a:chExt cx="4071398" cy="4071398"/>
          </a:xfrm>
        </p:grpSpPr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0"/>
              <a:ext cx="4071398" cy="4071398"/>
              <a:chOff x="0" y="0"/>
              <a:chExt cx="2540000" cy="254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270000" y="0"/>
                <a:ext cx="544043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544043" h="1270000">
                    <a:moveTo>
                      <a:pt x="0" y="0"/>
                    </a:moveTo>
                    <a:cubicBezTo>
                      <a:pt x="188178" y="0"/>
                      <a:pt x="374005" y="41818"/>
                      <a:pt x="544043" y="12243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1270000" y="96673"/>
                <a:ext cx="757469" cy="1173327"/>
              </a:xfrm>
              <a:custGeom>
                <a:avLst/>
                <a:gdLst/>
                <a:ahLst/>
                <a:cxnLst/>
                <a:rect l="l" t="t" r="r" b="b"/>
                <a:pathLst>
                  <a:path w="757469" h="1173327">
                    <a:moveTo>
                      <a:pt x="486008" y="0"/>
                    </a:moveTo>
                    <a:cubicBezTo>
                      <a:pt x="582479" y="39960"/>
                      <a:pt x="673655" y="91665"/>
                      <a:pt x="757469" y="153944"/>
                    </a:cubicBezTo>
                    <a:lnTo>
                      <a:pt x="0" y="1173327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1270000" y="214034"/>
                <a:ext cx="1290740" cy="1119440"/>
              </a:xfrm>
              <a:custGeom>
                <a:avLst/>
                <a:gdLst/>
                <a:ahLst/>
                <a:cxnLst/>
                <a:rect l="l" t="t" r="r" b="b"/>
                <a:pathLst>
                  <a:path w="1290740" h="1119440">
                    <a:moveTo>
                      <a:pt x="705574" y="0"/>
                    </a:moveTo>
                    <a:cubicBezTo>
                      <a:pt x="1077012" y="248186"/>
                      <a:pt x="1290740" y="673273"/>
                      <a:pt x="1268413" y="1119440"/>
                    </a:cubicBezTo>
                    <a:lnTo>
                      <a:pt x="0" y="1055966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1270000" y="1270000"/>
                <a:ext cx="1270000" cy="1256424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1256424">
                    <a:moveTo>
                      <a:pt x="1270000" y="0"/>
                    </a:moveTo>
                    <a:cubicBezTo>
                      <a:pt x="1270000" y="629869"/>
                      <a:pt x="808337" y="1164571"/>
                      <a:pt x="185201" y="12564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1206526" y="1270000"/>
                <a:ext cx="311238" cy="1273632"/>
              </a:xfrm>
              <a:custGeom>
                <a:avLst/>
                <a:gdLst/>
                <a:ahLst/>
                <a:cxnLst/>
                <a:rect l="l" t="t" r="r" b="b"/>
                <a:pathLst>
                  <a:path w="311238" h="1273632">
                    <a:moveTo>
                      <a:pt x="311239" y="1245597"/>
                    </a:moveTo>
                    <a:cubicBezTo>
                      <a:pt x="208825" y="1265969"/>
                      <a:pt x="104290" y="1273632"/>
                      <a:pt x="0" y="1268413"/>
                    </a:cubicBez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BD10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-103919" y="328214"/>
                <a:ext cx="1373919" cy="2211786"/>
              </a:xfrm>
              <a:custGeom>
                <a:avLst/>
                <a:gdLst/>
                <a:ahLst/>
                <a:cxnLst/>
                <a:rect l="l" t="t" r="r" b="b"/>
                <a:pathLst>
                  <a:path w="1373919" h="2211786">
                    <a:moveTo>
                      <a:pt x="1373919" y="2211786"/>
                    </a:moveTo>
                    <a:cubicBezTo>
                      <a:pt x="848673" y="2211786"/>
                      <a:pt x="377620" y="1888449"/>
                      <a:pt x="188810" y="1398312"/>
                    </a:cubicBezTo>
                    <a:cubicBezTo>
                      <a:pt x="0" y="908175"/>
                      <a:pt x="132395" y="352379"/>
                      <a:pt x="521898" y="0"/>
                    </a:cubicBezTo>
                    <a:lnTo>
                      <a:pt x="1373919" y="941786"/>
                    </a:lnTo>
                    <a:close/>
                  </a:path>
                </a:pathLst>
              </a:custGeom>
              <a:solidFill>
                <a:srgbClr val="EB655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371974" y="73849"/>
                <a:ext cx="898026" cy="1196151"/>
              </a:xfrm>
              <a:custGeom>
                <a:avLst/>
                <a:gdLst/>
                <a:ahLst/>
                <a:cxnLst/>
                <a:rect l="l" t="t" r="r" b="b"/>
                <a:pathLst>
                  <a:path w="898026" h="1196151">
                    <a:moveTo>
                      <a:pt x="0" y="298125"/>
                    </a:moveTo>
                    <a:cubicBezTo>
                      <a:pt x="133063" y="165063"/>
                      <a:pt x="294031" y="63234"/>
                      <a:pt x="471267" y="0"/>
                    </a:cubicBezTo>
                    <a:lnTo>
                      <a:pt x="898026" y="1196151"/>
                    </a:lnTo>
                    <a:close/>
                  </a:path>
                </a:pathLst>
              </a:custGeom>
              <a:solidFill>
                <a:srgbClr val="CBCE8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783992" y="0"/>
                <a:ext cx="48600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486008" h="1270000">
                    <a:moveTo>
                      <a:pt x="0" y="96673"/>
                    </a:moveTo>
                    <a:cubicBezTo>
                      <a:pt x="154044" y="32866"/>
                      <a:pt x="319145" y="17"/>
                      <a:pt x="485881" y="0"/>
                    </a:cubicBezTo>
                    <a:lnTo>
                      <a:pt x="486008" y="1270000"/>
                    </a:lnTo>
                    <a:close/>
                  </a:path>
                </a:pathLst>
              </a:custGeom>
              <a:solidFill>
                <a:srgbClr val="E2838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20767420" y="13695757"/>
            <a:ext cx="3592889" cy="1513290"/>
            <a:chOff x="0" y="0"/>
            <a:chExt cx="4681924" cy="197198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681924" cy="1971981"/>
            </a:xfrm>
            <a:custGeom>
              <a:avLst/>
              <a:gdLst/>
              <a:ahLst/>
              <a:cxnLst/>
              <a:rect l="l" t="t" r="r" b="b"/>
              <a:pathLst>
                <a:path w="4681924" h="1971981">
                  <a:moveTo>
                    <a:pt x="0" y="0"/>
                  </a:moveTo>
                  <a:lnTo>
                    <a:pt x="4681924" y="0"/>
                  </a:lnTo>
                  <a:lnTo>
                    <a:pt x="4681924" y="1971981"/>
                  </a:lnTo>
                  <a:lnTo>
                    <a:pt x="0" y="1971981"/>
                  </a:lnTo>
                  <a:close/>
                </a:path>
              </a:pathLst>
            </a:custGeom>
            <a:solidFill>
              <a:srgbClr val="011F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4681924" cy="1981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667345" y="5573273"/>
            <a:ext cx="7763133" cy="959898"/>
            <a:chOff x="0" y="0"/>
            <a:chExt cx="10116204" cy="125085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116204" cy="1250851"/>
            </a:xfrm>
            <a:custGeom>
              <a:avLst/>
              <a:gdLst/>
              <a:ahLst/>
              <a:cxnLst/>
              <a:rect l="l" t="t" r="r" b="b"/>
              <a:pathLst>
                <a:path w="10116204" h="1250851">
                  <a:moveTo>
                    <a:pt x="0" y="0"/>
                  </a:moveTo>
                  <a:lnTo>
                    <a:pt x="10116204" y="0"/>
                  </a:lnTo>
                  <a:lnTo>
                    <a:pt x="10116204" y="1250851"/>
                  </a:lnTo>
                  <a:lnTo>
                    <a:pt x="0" y="1250851"/>
                  </a:lnTo>
                  <a:close/>
                </a:path>
              </a:pathLst>
            </a:custGeom>
            <a:solidFill>
              <a:srgbClr val="011F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10116204" cy="1260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38" name="AutoShape 38"/>
          <p:cNvSpPr/>
          <p:nvPr/>
        </p:nvSpPr>
        <p:spPr>
          <a:xfrm>
            <a:off x="20488154" y="6760656"/>
            <a:ext cx="0" cy="912708"/>
          </a:xfrm>
          <a:prstGeom prst="line">
            <a:avLst/>
          </a:prstGeom>
          <a:ln w="28575" cap="flat">
            <a:solidFill>
              <a:srgbClr val="011F5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20500358" y="7182926"/>
            <a:ext cx="912708" cy="0"/>
          </a:xfrm>
          <a:prstGeom prst="line">
            <a:avLst/>
          </a:prstGeom>
          <a:ln w="28575" cap="flat">
            <a:solidFill>
              <a:srgbClr val="011F5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16628858" y="7838456"/>
            <a:ext cx="7787426" cy="750832"/>
            <a:chOff x="0" y="0"/>
            <a:chExt cx="10147861" cy="97841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147860" cy="978416"/>
            </a:xfrm>
            <a:custGeom>
              <a:avLst/>
              <a:gdLst/>
              <a:ahLst/>
              <a:cxnLst/>
              <a:rect l="l" t="t" r="r" b="b"/>
              <a:pathLst>
                <a:path w="10147860" h="978416">
                  <a:moveTo>
                    <a:pt x="0" y="0"/>
                  </a:moveTo>
                  <a:lnTo>
                    <a:pt x="10147860" y="0"/>
                  </a:lnTo>
                  <a:lnTo>
                    <a:pt x="10147860" y="978416"/>
                  </a:lnTo>
                  <a:lnTo>
                    <a:pt x="0" y="978416"/>
                  </a:lnTo>
                  <a:close/>
                </a:path>
              </a:pathLst>
            </a:custGeom>
            <a:solidFill>
              <a:srgbClr val="011F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9525"/>
              <a:ext cx="10147861" cy="98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43" name="AutoShape 43"/>
          <p:cNvSpPr/>
          <p:nvPr/>
        </p:nvSpPr>
        <p:spPr>
          <a:xfrm>
            <a:off x="20475949" y="8757979"/>
            <a:ext cx="0" cy="912708"/>
          </a:xfrm>
          <a:prstGeom prst="line">
            <a:avLst/>
          </a:prstGeom>
          <a:ln w="28575" cap="flat">
            <a:solidFill>
              <a:srgbClr val="011F5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44"/>
          <p:cNvSpPr/>
          <p:nvPr/>
        </p:nvSpPr>
        <p:spPr>
          <a:xfrm>
            <a:off x="20495102" y="9174421"/>
            <a:ext cx="912708" cy="0"/>
          </a:xfrm>
          <a:prstGeom prst="line">
            <a:avLst/>
          </a:prstGeom>
          <a:ln w="28575" cap="flat">
            <a:solidFill>
              <a:srgbClr val="011F5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16628858" y="10096949"/>
            <a:ext cx="7787426" cy="750832"/>
            <a:chOff x="0" y="0"/>
            <a:chExt cx="10147861" cy="97841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147860" cy="978416"/>
            </a:xfrm>
            <a:custGeom>
              <a:avLst/>
              <a:gdLst/>
              <a:ahLst/>
              <a:cxnLst/>
              <a:rect l="l" t="t" r="r" b="b"/>
              <a:pathLst>
                <a:path w="10147860" h="978416">
                  <a:moveTo>
                    <a:pt x="0" y="0"/>
                  </a:moveTo>
                  <a:lnTo>
                    <a:pt x="10147860" y="0"/>
                  </a:lnTo>
                  <a:lnTo>
                    <a:pt x="10147860" y="978416"/>
                  </a:lnTo>
                  <a:lnTo>
                    <a:pt x="0" y="978416"/>
                  </a:lnTo>
                  <a:close/>
                </a:path>
              </a:pathLst>
            </a:custGeom>
            <a:solidFill>
              <a:srgbClr val="011F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9525"/>
              <a:ext cx="10147861" cy="98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32355">
            <a:off x="24840883" y="4604144"/>
            <a:ext cx="7731450" cy="16927645"/>
            <a:chOff x="0" y="0"/>
            <a:chExt cx="1148157" cy="251383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148157" cy="2513835"/>
            </a:xfrm>
            <a:custGeom>
              <a:avLst/>
              <a:gdLst/>
              <a:ahLst/>
              <a:cxnLst/>
              <a:rect l="l" t="t" r="r" b="b"/>
              <a:pathLst>
                <a:path w="1148157" h="2513835">
                  <a:moveTo>
                    <a:pt x="0" y="0"/>
                  </a:moveTo>
                  <a:lnTo>
                    <a:pt x="1148157" y="0"/>
                  </a:lnTo>
                  <a:lnTo>
                    <a:pt x="1148157" y="2513835"/>
                  </a:lnTo>
                  <a:lnTo>
                    <a:pt x="0" y="251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95250"/>
              <a:ext cx="1148157" cy="2609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</p:grpSp>
      <p:graphicFrame>
        <p:nvGraphicFramePr>
          <p:cNvPr id="51" name="Table 51"/>
          <p:cNvGraphicFramePr>
            <a:graphicFrameLocks noGrp="1"/>
          </p:cNvGraphicFramePr>
          <p:nvPr/>
        </p:nvGraphicFramePr>
        <p:xfrm>
          <a:off x="25415281" y="8614515"/>
          <a:ext cx="3665461" cy="2719942"/>
        </p:xfrm>
        <a:graphic>
          <a:graphicData uri="http://schemas.openxmlformats.org/drawingml/2006/table">
            <a:tbl>
              <a:tblPr/>
              <a:tblGrid>
                <a:gridCol w="186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9971">
                <a:tc>
                  <a:txBody>
                    <a:bodyPr/>
                    <a:lstStyle/>
                    <a:p>
                      <a:pPr algn="ctr">
                        <a:lnSpc>
                          <a:spcPts val="3866"/>
                        </a:lnSpc>
                        <a:defRPr/>
                      </a:pPr>
                      <a:endParaRPr lang="en-US" sz="1100"/>
                    </a:p>
                  </a:txBody>
                  <a:tcPr marL="109493" marR="109493" marT="109493" marB="109493" anchor="ctr">
                    <a:lnL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F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66"/>
                        </a:lnSpc>
                        <a:defRPr/>
                      </a:pPr>
                      <a:endParaRPr lang="en-US" sz="1100"/>
                    </a:p>
                  </a:txBody>
                  <a:tcPr marL="109493" marR="109493" marT="109493" marB="109493" anchor="ctr">
                    <a:lnL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971">
                <a:tc>
                  <a:txBody>
                    <a:bodyPr/>
                    <a:lstStyle/>
                    <a:p>
                      <a:pPr algn="ctr">
                        <a:lnSpc>
                          <a:spcPts val="3866"/>
                        </a:lnSpc>
                        <a:defRPr/>
                      </a:pPr>
                      <a:endParaRPr lang="en-US" sz="1100"/>
                    </a:p>
                  </a:txBody>
                  <a:tcPr marL="109493" marR="109493" marT="109493" marB="109493" anchor="ctr">
                    <a:lnL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F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66"/>
                        </a:lnSpc>
                        <a:defRPr/>
                      </a:pPr>
                      <a:endParaRPr lang="en-US" sz="1100"/>
                    </a:p>
                  </a:txBody>
                  <a:tcPr marL="109493" marR="109493" marT="109493" marB="109493" anchor="ctr">
                    <a:lnL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TextBox 52"/>
          <p:cNvSpPr txBox="1"/>
          <p:nvPr/>
        </p:nvSpPr>
        <p:spPr>
          <a:xfrm>
            <a:off x="21046252" y="10993694"/>
            <a:ext cx="3105897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11F5B"/>
                </a:solidFill>
                <a:latin typeface="Roboto Bold"/>
              </a:rPr>
              <a:t>47 </a:t>
            </a:r>
            <a:r>
              <a:rPr lang="en-US" sz="1999">
                <a:solidFill>
                  <a:srgbClr val="011F5B"/>
                </a:solidFill>
                <a:latin typeface="Roboto"/>
              </a:rPr>
              <a:t>excluded for insufficient biometric data </a:t>
            </a:r>
            <a:r>
              <a:rPr lang="en-US" sz="1999">
                <a:solidFill>
                  <a:srgbClr val="011F5B"/>
                </a:solidFill>
                <a:latin typeface="Roboto Bold"/>
              </a:rPr>
              <a:t> </a:t>
            </a:r>
          </a:p>
          <a:p>
            <a:pPr>
              <a:lnSpc>
                <a:spcPts val="2799"/>
              </a:lnSpc>
            </a:pPr>
            <a:endParaRPr lang="en-US" sz="1999">
              <a:solidFill>
                <a:srgbClr val="011F5B"/>
              </a:solidFill>
              <a:latin typeface="Roboto Bold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11F5B"/>
                </a:solidFill>
                <a:latin typeface="Roboto Bold"/>
              </a:rPr>
              <a:t>27 </a:t>
            </a:r>
            <a:r>
              <a:rPr lang="en-US" sz="1999">
                <a:solidFill>
                  <a:srgbClr val="011F5B"/>
                </a:solidFill>
                <a:latin typeface="Roboto"/>
              </a:rPr>
              <a:t>Excluded for experiencing an inpatient complication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1606549" y="6910881"/>
            <a:ext cx="3516915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11F5B"/>
                </a:solidFill>
                <a:latin typeface="Roboto Bold"/>
              </a:rPr>
              <a:t>120 </a:t>
            </a:r>
            <a:r>
              <a:rPr lang="en-US" sz="2000">
                <a:solidFill>
                  <a:srgbClr val="011F5B"/>
                </a:solidFill>
                <a:latin typeface="Roboto"/>
              </a:rPr>
              <a:t>Declined 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F5B"/>
                </a:solidFill>
                <a:latin typeface="Roboto"/>
              </a:rPr>
              <a:t>to Enroll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4296631" y="8183801"/>
            <a:ext cx="5898016" cy="33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"/>
              </a:lnSpc>
              <a:spcBef>
                <a:spcPct val="0"/>
              </a:spcBef>
            </a:pPr>
            <a:r>
              <a:rPr lang="en-US" sz="1600" dirty="0">
                <a:solidFill>
                  <a:srgbClr val="011F5B"/>
                </a:solidFill>
                <a:latin typeface="Roboto Bold"/>
              </a:rPr>
              <a:t>Predicted</a:t>
            </a:r>
            <a:r>
              <a:rPr lang="en-US" sz="1912" dirty="0">
                <a:solidFill>
                  <a:srgbClr val="011F5B"/>
                </a:solidFill>
                <a:latin typeface="Roboto Bold"/>
              </a:rPr>
              <a:t> Label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5165247" y="7233412"/>
            <a:ext cx="7192292" cy="1416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11F5B"/>
                </a:solidFill>
                <a:latin typeface="Roboto Bold Italics"/>
              </a:rPr>
              <a:t>True Negative: </a:t>
            </a:r>
            <a:r>
              <a:rPr lang="en-US" sz="2000" dirty="0">
                <a:solidFill>
                  <a:srgbClr val="011F5B"/>
                </a:solidFill>
                <a:latin typeface="Roboto Italics"/>
              </a:rPr>
              <a:t>An example of a true negative detection for a patient with no postoperative clinical events or red alerts. 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011F5B"/>
              </a:solidFill>
              <a:latin typeface="Roboto Italics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11F5B"/>
              </a:solidFill>
              <a:latin typeface="Roboto Italics"/>
            </a:endParaRPr>
          </a:p>
        </p:txBody>
      </p:sp>
      <p:sp>
        <p:nvSpPr>
          <p:cNvPr id="56" name="TextBox 56"/>
          <p:cNvSpPr txBox="1"/>
          <p:nvPr/>
        </p:nvSpPr>
        <p:spPr>
          <a:xfrm rot="-5400000">
            <a:off x="22281014" y="9880398"/>
            <a:ext cx="5898016" cy="33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"/>
              </a:lnSpc>
              <a:spcBef>
                <a:spcPct val="0"/>
              </a:spcBef>
            </a:pPr>
            <a:r>
              <a:rPr lang="en-US" sz="1912" dirty="0">
                <a:solidFill>
                  <a:srgbClr val="011F5B"/>
                </a:solidFill>
                <a:latin typeface="Roboto Bold"/>
              </a:rPr>
              <a:t>True Label</a:t>
            </a:r>
          </a:p>
        </p:txBody>
      </p:sp>
      <p:sp>
        <p:nvSpPr>
          <p:cNvPr id="57" name="AutoShape 57"/>
          <p:cNvSpPr/>
          <p:nvPr/>
        </p:nvSpPr>
        <p:spPr>
          <a:xfrm>
            <a:off x="20485266" y="11088005"/>
            <a:ext cx="0" cy="1979962"/>
          </a:xfrm>
          <a:prstGeom prst="line">
            <a:avLst/>
          </a:prstGeom>
          <a:ln w="28575" cap="flat">
            <a:solidFill>
              <a:srgbClr val="011F5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8" name="AutoShape 58"/>
          <p:cNvSpPr/>
          <p:nvPr/>
        </p:nvSpPr>
        <p:spPr>
          <a:xfrm>
            <a:off x="20475948" y="11887200"/>
            <a:ext cx="912708" cy="0"/>
          </a:xfrm>
          <a:prstGeom prst="line">
            <a:avLst/>
          </a:prstGeom>
          <a:ln w="28575" cap="flat">
            <a:solidFill>
              <a:srgbClr val="011F5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25031743" y="12288317"/>
            <a:ext cx="4274254" cy="2502355"/>
          </a:xfrm>
          <a:custGeom>
            <a:avLst/>
            <a:gdLst/>
            <a:ahLst/>
            <a:cxnLst/>
            <a:rect l="l" t="t" r="r" b="b"/>
            <a:pathLst>
              <a:path w="4274254" h="2502355">
                <a:moveTo>
                  <a:pt x="0" y="0"/>
                </a:moveTo>
                <a:lnTo>
                  <a:pt x="4274255" y="0"/>
                </a:lnTo>
                <a:lnTo>
                  <a:pt x="4274255" y="2502355"/>
                </a:lnTo>
                <a:lnTo>
                  <a:pt x="0" y="2502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30723840" y="19811401"/>
            <a:ext cx="2251710" cy="2251710"/>
          </a:xfrm>
          <a:custGeom>
            <a:avLst/>
            <a:gdLst/>
            <a:ahLst/>
            <a:cxnLst/>
            <a:rect l="l" t="t" r="r" b="b"/>
            <a:pathLst>
              <a:path w="2251710" h="2251710">
                <a:moveTo>
                  <a:pt x="0" y="0"/>
                </a:moveTo>
                <a:lnTo>
                  <a:pt x="2251710" y="0"/>
                </a:lnTo>
                <a:lnTo>
                  <a:pt x="2251710" y="2251710"/>
                </a:lnTo>
                <a:lnTo>
                  <a:pt x="0" y="2251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361246" y="597952"/>
            <a:ext cx="4270281" cy="2911719"/>
          </a:xfrm>
          <a:custGeom>
            <a:avLst/>
            <a:gdLst/>
            <a:ahLst/>
            <a:cxnLst/>
            <a:rect l="l" t="t" r="r" b="b"/>
            <a:pathLst>
              <a:path w="4270281" h="2911719">
                <a:moveTo>
                  <a:pt x="0" y="0"/>
                </a:moveTo>
                <a:lnTo>
                  <a:pt x="4270281" y="0"/>
                </a:lnTo>
                <a:lnTo>
                  <a:pt x="4270281" y="2911719"/>
                </a:lnTo>
                <a:lnTo>
                  <a:pt x="0" y="2911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165" t="-807" r="-1901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2" name="Group 62"/>
          <p:cNvGrpSpPr/>
          <p:nvPr/>
        </p:nvGrpSpPr>
        <p:grpSpPr>
          <a:xfrm>
            <a:off x="16582937" y="13688448"/>
            <a:ext cx="3684627" cy="1520599"/>
            <a:chOff x="-48203" y="-9525"/>
            <a:chExt cx="4801469" cy="1981506"/>
          </a:xfrm>
        </p:grpSpPr>
        <p:sp>
          <p:nvSpPr>
            <p:cNvPr id="63" name="Freeform 63"/>
            <p:cNvSpPr/>
            <p:nvPr/>
          </p:nvSpPr>
          <p:spPr>
            <a:xfrm>
              <a:off x="-48203" y="0"/>
              <a:ext cx="4801469" cy="1971981"/>
            </a:xfrm>
            <a:custGeom>
              <a:avLst/>
              <a:gdLst/>
              <a:ahLst/>
              <a:cxnLst/>
              <a:rect l="l" t="t" r="r" b="b"/>
              <a:pathLst>
                <a:path w="4753266" h="1971981">
                  <a:moveTo>
                    <a:pt x="0" y="0"/>
                  </a:moveTo>
                  <a:lnTo>
                    <a:pt x="4753266" y="0"/>
                  </a:lnTo>
                  <a:lnTo>
                    <a:pt x="4753266" y="1971981"/>
                  </a:lnTo>
                  <a:lnTo>
                    <a:pt x="0" y="1971981"/>
                  </a:lnTo>
                  <a:close/>
                </a:path>
              </a:pathLst>
            </a:custGeom>
            <a:solidFill>
              <a:srgbClr val="011F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9525"/>
              <a:ext cx="4753266" cy="1981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65" name="Freeform 65"/>
          <p:cNvSpPr/>
          <p:nvPr/>
        </p:nvSpPr>
        <p:spPr>
          <a:xfrm>
            <a:off x="29687398" y="597952"/>
            <a:ext cx="2355067" cy="2911719"/>
          </a:xfrm>
          <a:custGeom>
            <a:avLst/>
            <a:gdLst/>
            <a:ahLst/>
            <a:cxnLst/>
            <a:rect l="l" t="t" r="r" b="b"/>
            <a:pathLst>
              <a:path w="2355067" h="2911719">
                <a:moveTo>
                  <a:pt x="0" y="0"/>
                </a:moveTo>
                <a:lnTo>
                  <a:pt x="2355067" y="0"/>
                </a:lnTo>
                <a:lnTo>
                  <a:pt x="2355067" y="2911719"/>
                </a:lnTo>
                <a:lnTo>
                  <a:pt x="0" y="29117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TextBox 66"/>
          <p:cNvSpPr txBox="1"/>
          <p:nvPr/>
        </p:nvSpPr>
        <p:spPr>
          <a:xfrm>
            <a:off x="20749974" y="13744327"/>
            <a:ext cx="3610334" cy="135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  <a:spcBef>
                <a:spcPct val="0"/>
              </a:spcBef>
            </a:pPr>
            <a:r>
              <a:rPr lang="en-US" sz="2562" dirty="0">
                <a:solidFill>
                  <a:srgbClr val="EFF3F9"/>
                </a:solidFill>
                <a:latin typeface="Roboto Bold"/>
              </a:rPr>
              <a:t>20 </a:t>
            </a:r>
            <a:r>
              <a:rPr lang="en-US" sz="2562" dirty="0">
                <a:solidFill>
                  <a:srgbClr val="EFF3F9"/>
                </a:solidFill>
                <a:latin typeface="Roboto"/>
              </a:rPr>
              <a:t>Patients with  Evaluable Post-operative Event 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6588324" y="15868394"/>
            <a:ext cx="7708307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600" dirty="0">
                <a:solidFill>
                  <a:srgbClr val="011F5B"/>
                </a:solidFill>
                <a:latin typeface="Roboto Bold"/>
              </a:rPr>
              <a:t>TRUE POSITIVE EXAMPLE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297297" y="14754860"/>
            <a:ext cx="9251107" cy="277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29.2% VATS Lobectomy</a:t>
            </a: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25% Robotic Lobectomy</a:t>
            </a: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16.7% Robotic Segmentectomy</a:t>
            </a: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12.5% VATS Wedge Lobectomy </a:t>
            </a: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8.3% VATS </a:t>
            </a:r>
            <a:r>
              <a:rPr lang="en-US" sz="1599" dirty="0" err="1">
                <a:solidFill>
                  <a:srgbClr val="011F5B"/>
                </a:solidFill>
                <a:latin typeface="Roboto"/>
              </a:rPr>
              <a:t>Segementectomy</a:t>
            </a:r>
            <a:endParaRPr lang="en-US" sz="1599" dirty="0">
              <a:solidFill>
                <a:srgbClr val="011F5B"/>
              </a:solidFill>
              <a:latin typeface="Roboto"/>
            </a:endParaRP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8.3% Robotic Wedge Resection</a:t>
            </a:r>
          </a:p>
          <a:p>
            <a:pPr>
              <a:lnSpc>
                <a:spcPts val="3199"/>
              </a:lnSpc>
            </a:pPr>
            <a:endParaRPr lang="en-US" sz="1599" dirty="0">
              <a:solidFill>
                <a:srgbClr val="011F5B"/>
              </a:solidFill>
              <a:latin typeface="Roboto"/>
            </a:endParaRPr>
          </a:p>
        </p:txBody>
      </p:sp>
      <p:grpSp>
        <p:nvGrpSpPr>
          <p:cNvPr id="69" name="Group 69"/>
          <p:cNvGrpSpPr/>
          <p:nvPr/>
        </p:nvGrpSpPr>
        <p:grpSpPr>
          <a:xfrm>
            <a:off x="12088987" y="14834302"/>
            <a:ext cx="250571" cy="298767"/>
            <a:chOff x="0" y="0"/>
            <a:chExt cx="326521" cy="38932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2088987" y="15238790"/>
            <a:ext cx="250571" cy="298767"/>
            <a:chOff x="0" y="0"/>
            <a:chExt cx="326521" cy="389326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038CB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2088987" y="15642332"/>
            <a:ext cx="250571" cy="298767"/>
            <a:chOff x="0" y="0"/>
            <a:chExt cx="326521" cy="389326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EB65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2088987" y="16045875"/>
            <a:ext cx="250571" cy="298767"/>
            <a:chOff x="0" y="0"/>
            <a:chExt cx="326521" cy="389326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2F5F9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2088987" y="16449417"/>
            <a:ext cx="250571" cy="298767"/>
            <a:chOff x="0" y="0"/>
            <a:chExt cx="326521" cy="389326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3135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2088987" y="16852960"/>
            <a:ext cx="250571" cy="298767"/>
            <a:chOff x="0" y="0"/>
            <a:chExt cx="326521" cy="38932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BD10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2046726" y="18256878"/>
            <a:ext cx="250571" cy="298767"/>
            <a:chOff x="0" y="0"/>
            <a:chExt cx="326521" cy="389326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EB65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2046726" y="18660420"/>
            <a:ext cx="250571" cy="298767"/>
            <a:chOff x="0" y="0"/>
            <a:chExt cx="326521" cy="38932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3135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2046726" y="19063963"/>
            <a:ext cx="250571" cy="298767"/>
            <a:chOff x="0" y="0"/>
            <a:chExt cx="326521" cy="389326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2F5F9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2046726" y="19467505"/>
            <a:ext cx="250571" cy="298767"/>
            <a:chOff x="0" y="0"/>
            <a:chExt cx="326521" cy="389326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CBCE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2046726" y="19871048"/>
            <a:ext cx="250571" cy="298767"/>
            <a:chOff x="0" y="0"/>
            <a:chExt cx="326521" cy="389326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E28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2046726" y="20303165"/>
            <a:ext cx="250571" cy="298767"/>
            <a:chOff x="0" y="0"/>
            <a:chExt cx="326521" cy="389326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2046726" y="20706708"/>
            <a:ext cx="250571" cy="298767"/>
            <a:chOff x="0" y="0"/>
            <a:chExt cx="326521" cy="389326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BD10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2046726" y="21110250"/>
            <a:ext cx="250571" cy="298767"/>
            <a:chOff x="0" y="0"/>
            <a:chExt cx="326521" cy="389326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326521" cy="389326"/>
            </a:xfrm>
            <a:custGeom>
              <a:avLst/>
              <a:gdLst/>
              <a:ahLst/>
              <a:cxnLst/>
              <a:rect l="l" t="t" r="r" b="b"/>
              <a:pathLst>
                <a:path w="326521" h="389326">
                  <a:moveTo>
                    <a:pt x="0" y="0"/>
                  </a:moveTo>
                  <a:lnTo>
                    <a:pt x="326521" y="0"/>
                  </a:lnTo>
                  <a:lnTo>
                    <a:pt x="326521" y="389326"/>
                  </a:lnTo>
                  <a:lnTo>
                    <a:pt x="0" y="389326"/>
                  </a:lnTo>
                  <a:close/>
                </a:path>
              </a:pathLst>
            </a:custGeom>
            <a:solidFill>
              <a:srgbClr val="2D8B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0" y="-9525"/>
              <a:ext cx="326521" cy="39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27628943" y="12591527"/>
            <a:ext cx="234687" cy="228600"/>
            <a:chOff x="0" y="0"/>
            <a:chExt cx="305823" cy="297891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305823" cy="297891"/>
            </a:xfrm>
            <a:custGeom>
              <a:avLst/>
              <a:gdLst/>
              <a:ahLst/>
              <a:cxnLst/>
              <a:rect l="l" t="t" r="r" b="b"/>
              <a:pathLst>
                <a:path w="305823" h="297891">
                  <a:moveTo>
                    <a:pt x="0" y="0"/>
                  </a:moveTo>
                  <a:lnTo>
                    <a:pt x="305823" y="0"/>
                  </a:lnTo>
                  <a:lnTo>
                    <a:pt x="305823" y="297891"/>
                  </a:lnTo>
                  <a:lnTo>
                    <a:pt x="0" y="297891"/>
                  </a:lnTo>
                  <a:close/>
                </a:path>
              </a:pathLst>
            </a:custGeom>
            <a:solidFill>
              <a:srgbClr val="0CA0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0" y="-9525"/>
              <a:ext cx="305823" cy="307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28399255" y="12314195"/>
            <a:ext cx="982943" cy="519438"/>
            <a:chOff x="0" y="0"/>
            <a:chExt cx="1280881" cy="676884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280881" cy="676884"/>
            </a:xfrm>
            <a:custGeom>
              <a:avLst/>
              <a:gdLst/>
              <a:ahLst/>
              <a:cxnLst/>
              <a:rect l="l" t="t" r="r" b="b"/>
              <a:pathLst>
                <a:path w="1280881" h="676884">
                  <a:moveTo>
                    <a:pt x="0" y="0"/>
                  </a:moveTo>
                  <a:lnTo>
                    <a:pt x="1280881" y="0"/>
                  </a:lnTo>
                  <a:lnTo>
                    <a:pt x="1280881" y="676884"/>
                  </a:lnTo>
                  <a:lnTo>
                    <a:pt x="0" y="6768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0" y="-9525"/>
              <a:ext cx="1280881" cy="686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27628943" y="12881315"/>
            <a:ext cx="234687" cy="228600"/>
            <a:chOff x="0" y="0"/>
            <a:chExt cx="305823" cy="297891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305823" cy="297891"/>
            </a:xfrm>
            <a:custGeom>
              <a:avLst/>
              <a:gdLst/>
              <a:ahLst/>
              <a:cxnLst/>
              <a:rect l="l" t="t" r="r" b="b"/>
              <a:pathLst>
                <a:path w="305823" h="297891">
                  <a:moveTo>
                    <a:pt x="0" y="0"/>
                  </a:moveTo>
                  <a:lnTo>
                    <a:pt x="305823" y="0"/>
                  </a:lnTo>
                  <a:lnTo>
                    <a:pt x="305823" y="297891"/>
                  </a:lnTo>
                  <a:lnTo>
                    <a:pt x="0" y="297891"/>
                  </a:lnTo>
                  <a:close/>
                </a:path>
              </a:pathLst>
            </a:custGeom>
            <a:solidFill>
              <a:srgbClr val="C238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0" y="-9525"/>
              <a:ext cx="305823" cy="307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25011484" y="12416040"/>
            <a:ext cx="241376" cy="1763590"/>
            <a:chOff x="0" y="0"/>
            <a:chExt cx="314539" cy="2298149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314539" cy="2298149"/>
            </a:xfrm>
            <a:custGeom>
              <a:avLst/>
              <a:gdLst/>
              <a:ahLst/>
              <a:cxnLst/>
              <a:rect l="l" t="t" r="r" b="b"/>
              <a:pathLst>
                <a:path w="314539" h="2298149">
                  <a:moveTo>
                    <a:pt x="0" y="0"/>
                  </a:moveTo>
                  <a:lnTo>
                    <a:pt x="314539" y="0"/>
                  </a:lnTo>
                  <a:lnTo>
                    <a:pt x="314539" y="2298149"/>
                  </a:lnTo>
                  <a:lnTo>
                    <a:pt x="0" y="2298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0" y="-9525"/>
              <a:ext cx="314539" cy="2307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25533968" y="14556971"/>
            <a:ext cx="3155355" cy="233702"/>
            <a:chOff x="0" y="0"/>
            <a:chExt cx="4111770" cy="304538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4111770" cy="304538"/>
            </a:xfrm>
            <a:custGeom>
              <a:avLst/>
              <a:gdLst/>
              <a:ahLst/>
              <a:cxnLst/>
              <a:rect l="l" t="t" r="r" b="b"/>
              <a:pathLst>
                <a:path w="4111770" h="304538">
                  <a:moveTo>
                    <a:pt x="0" y="0"/>
                  </a:moveTo>
                  <a:lnTo>
                    <a:pt x="4111770" y="0"/>
                  </a:lnTo>
                  <a:lnTo>
                    <a:pt x="4111770" y="304538"/>
                  </a:lnTo>
                  <a:lnTo>
                    <a:pt x="0" y="304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0" y="-9525"/>
              <a:ext cx="4111770" cy="314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"/>
                </a:lnSpc>
              </a:pPr>
              <a:endParaRPr/>
            </a:p>
          </p:txBody>
        </p:sp>
      </p:grpSp>
      <p:sp>
        <p:nvSpPr>
          <p:cNvPr id="126" name="Freeform 126"/>
          <p:cNvSpPr/>
          <p:nvPr/>
        </p:nvSpPr>
        <p:spPr>
          <a:xfrm>
            <a:off x="16588324" y="16648237"/>
            <a:ext cx="7708307" cy="3697163"/>
          </a:xfrm>
          <a:custGeom>
            <a:avLst/>
            <a:gdLst/>
            <a:ahLst/>
            <a:cxnLst/>
            <a:rect l="l" t="t" r="r" b="b"/>
            <a:pathLst>
              <a:path w="7708307" h="3697163">
                <a:moveTo>
                  <a:pt x="0" y="0"/>
                </a:moveTo>
                <a:lnTo>
                  <a:pt x="7708307" y="0"/>
                </a:lnTo>
                <a:lnTo>
                  <a:pt x="7708307" y="3697162"/>
                </a:lnTo>
                <a:lnTo>
                  <a:pt x="0" y="3697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7" name="Freeform 127"/>
          <p:cNvSpPr/>
          <p:nvPr/>
        </p:nvSpPr>
        <p:spPr>
          <a:xfrm>
            <a:off x="25063812" y="5477566"/>
            <a:ext cx="7192292" cy="1759812"/>
          </a:xfrm>
          <a:custGeom>
            <a:avLst/>
            <a:gdLst/>
            <a:ahLst/>
            <a:cxnLst/>
            <a:rect l="l" t="t" r="r" b="b"/>
            <a:pathLst>
              <a:path w="6607565" h="1585816">
                <a:moveTo>
                  <a:pt x="0" y="0"/>
                </a:moveTo>
                <a:lnTo>
                  <a:pt x="6607565" y="0"/>
                </a:lnTo>
                <a:lnTo>
                  <a:pt x="6607565" y="1585816"/>
                </a:lnTo>
                <a:lnTo>
                  <a:pt x="0" y="15858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8" name="TextBox 128"/>
          <p:cNvSpPr txBox="1"/>
          <p:nvPr/>
        </p:nvSpPr>
        <p:spPr>
          <a:xfrm>
            <a:off x="16667345" y="5833233"/>
            <a:ext cx="7748939" cy="44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  <a:spcBef>
                <a:spcPct val="0"/>
              </a:spcBef>
            </a:pPr>
            <a:r>
              <a:rPr lang="en-US" sz="2562">
                <a:solidFill>
                  <a:srgbClr val="EFF3F9"/>
                </a:solidFill>
                <a:latin typeface="Roboto Bold"/>
              </a:rPr>
              <a:t>311 </a:t>
            </a:r>
            <a:r>
              <a:rPr lang="en-US" sz="2562">
                <a:solidFill>
                  <a:srgbClr val="EFF3F9"/>
                </a:solidFill>
                <a:latin typeface="Roboto"/>
              </a:rPr>
              <a:t>Eligible Cardiac &amp; Thoracic Surgery Patients 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21614270" y="8649570"/>
            <a:ext cx="3248561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11F5B"/>
                </a:solidFill>
                <a:latin typeface="Roboto Bold"/>
              </a:rPr>
              <a:t>57 </a:t>
            </a:r>
            <a:r>
              <a:rPr lang="en-US" sz="1999">
                <a:solidFill>
                  <a:srgbClr val="011F5B"/>
                </a:solidFill>
                <a:latin typeface="Roboto"/>
              </a:rPr>
              <a:t>Withdrew Early</a:t>
            </a:r>
          </a:p>
          <a:p>
            <a:pPr>
              <a:lnSpc>
                <a:spcPts val="2799"/>
              </a:lnSpc>
            </a:pPr>
            <a:endParaRPr lang="en-US" sz="1999">
              <a:solidFill>
                <a:srgbClr val="011F5B"/>
              </a:solidFill>
              <a:latin typeface="Roboto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11F5B"/>
                </a:solidFill>
                <a:latin typeface="Roboto Bold"/>
              </a:rPr>
              <a:t>4 </a:t>
            </a:r>
            <a:r>
              <a:rPr lang="en-US" sz="1999">
                <a:solidFill>
                  <a:srgbClr val="011F5B"/>
                </a:solidFill>
                <a:latin typeface="Roboto"/>
              </a:rPr>
              <a:t>Terminated due to cancelled surgery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440449" y="4724400"/>
            <a:ext cx="781039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11F5B"/>
                </a:solidFill>
                <a:latin typeface="Roboto Bold"/>
              </a:rPr>
              <a:t>INTRODUCTION &amp; OBJECTIVE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95968" y="5486400"/>
            <a:ext cx="7294401" cy="4456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11F5B"/>
                </a:solidFill>
                <a:latin typeface="Roboto"/>
              </a:rPr>
              <a:t>Accurate and easy-to-implement methods to detect complications before symptom onset after cardiothoracic surgery are needed.</a:t>
            </a:r>
          </a:p>
          <a:p>
            <a:pPr algn="ctr">
              <a:lnSpc>
                <a:spcPts val="3499"/>
              </a:lnSpc>
            </a:pPr>
            <a:endParaRPr lang="en-US" sz="2499" dirty="0">
              <a:solidFill>
                <a:srgbClr val="011F5B"/>
              </a:solidFill>
              <a:latin typeface="Robot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"/>
              </a:rPr>
              <a:t>The objective of this pilot study was to evaluate whether a machine learning algorithm—previously developed for the early detection of Covid-19—could be extended to the early detection of postoperative complications after cardiothoracic surgery.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2496386" y="10126151"/>
            <a:ext cx="3182039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11F5B"/>
                </a:solidFill>
                <a:latin typeface="Roboto Bold"/>
              </a:rPr>
              <a:t>METHODS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595968" y="10802220"/>
            <a:ext cx="7294401" cy="984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 Bold"/>
              </a:rPr>
              <a:t>Design: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Prospective observational cohort study conducted from July 2021 to February 2023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11F5B"/>
              </a:solidFill>
              <a:latin typeface="Roboto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 Bold"/>
              </a:rPr>
              <a:t>Inclusion Criteria: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Patients aged 18 years or older scheduled to undergo cardiothoracic surgery for heart and lung disease. 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11F5B"/>
              </a:solidFill>
              <a:latin typeface="Roboto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 Bold"/>
              </a:rPr>
              <a:t>Exclusion Criteria: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Individuals with mental capacity and/or cognitive impairment, specific comorbidities, and/or not owning a smart phone or having an email address.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11F5B"/>
              </a:solidFill>
              <a:latin typeface="Roboto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 Bold"/>
              </a:rPr>
              <a:t>Wearable Data: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Patients were provided with a Fitbit Charge 4 or 5 device, and wore the device for at least 1 week prior to surgery and 90-days postoperatively.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11F5B"/>
              </a:solidFill>
              <a:latin typeface="Roboto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 Bold"/>
              </a:rPr>
              <a:t>Clinical Data: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Patient demographics and pre-, peri-, and post-operative data were collected from electronic medical records. A modified version of the EuroQol5D18 (EQ-5D) daily survey was administered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8458200" y="13335000"/>
            <a:ext cx="772215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11F5B"/>
                </a:solidFill>
                <a:latin typeface="Roboto Bold"/>
              </a:rPr>
              <a:t>OPERATIVE CHARACTERISTICS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11597113" y="17547866"/>
            <a:ext cx="372130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 dirty="0">
                <a:solidFill>
                  <a:srgbClr val="011F5B"/>
                </a:solidFill>
                <a:latin typeface="Roboto Bold Italics"/>
              </a:rPr>
              <a:t>CARDIAC (N=32)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11580737" y="14119002"/>
            <a:ext cx="4015279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 dirty="0">
                <a:solidFill>
                  <a:srgbClr val="011F5B"/>
                </a:solidFill>
                <a:latin typeface="Roboto Bold Italics"/>
              </a:rPr>
              <a:t>THORACIC (N=24)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9574938" y="4724400"/>
            <a:ext cx="5571679" cy="126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11F5B"/>
                </a:solidFill>
                <a:latin typeface="Roboto Bold"/>
              </a:rPr>
              <a:t>METHODS CONTINUED: 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011F5B"/>
                </a:solidFill>
                <a:latin typeface="Roboto Bold"/>
              </a:rPr>
              <a:t>NIGHTSIGNAL ALGORITHM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8690534" y="6362728"/>
            <a:ext cx="7278860" cy="670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 Bold"/>
              </a:rPr>
              <a:t>Algorithm Design: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Uses a deterministic finite state machine (FSM) based on overnight resting heart rate to detect abnormal increases in resting heartrate.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1400" dirty="0">
              <a:solidFill>
                <a:srgbClr val="011F5B"/>
              </a:solidFill>
              <a:latin typeface="Roboto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 Bold"/>
              </a:rPr>
              <a:t>Alerts</a:t>
            </a:r>
          </a:p>
          <a:p>
            <a:pPr marL="539749" lvl="1" indent="-269875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dirty="0">
                <a:solidFill>
                  <a:srgbClr val="00BF63"/>
                </a:solidFill>
                <a:latin typeface="Roboto Bold"/>
              </a:rPr>
              <a:t>Green Alert (Normal)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- a patient’s average RHR on a certain night within 3 bpm compared to cumulative baseline RHR</a:t>
            </a:r>
          </a:p>
          <a:p>
            <a:pPr marL="539749" lvl="1" indent="-269875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dirty="0">
                <a:solidFill>
                  <a:srgbClr val="F2C100"/>
                </a:solidFill>
                <a:latin typeface="Roboto Bold"/>
              </a:rPr>
              <a:t>Yellow Alert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- a patient’s average RHR on a certain night between 3-4 bpm compared to cumulative baseline RHR</a:t>
            </a:r>
          </a:p>
          <a:p>
            <a:pPr marL="539749" lvl="1" indent="-269875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dirty="0">
                <a:solidFill>
                  <a:srgbClr val="C2381B"/>
                </a:solidFill>
                <a:latin typeface="Roboto Bold"/>
              </a:rPr>
              <a:t>Red Alert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- a patient’s average RHR on a certain night greater than 4 bpm compared to cumulative baseline RHR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17957449" y="7963244"/>
            <a:ext cx="5273381" cy="44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  <a:spcBef>
                <a:spcPct val="0"/>
              </a:spcBef>
            </a:pPr>
            <a:r>
              <a:rPr lang="en-US" sz="2562">
                <a:solidFill>
                  <a:srgbClr val="EFF3F9"/>
                </a:solidFill>
                <a:latin typeface="Roboto Bold"/>
              </a:rPr>
              <a:t>191 </a:t>
            </a:r>
            <a:r>
              <a:rPr lang="en-US" sz="2562">
                <a:solidFill>
                  <a:srgbClr val="EFF3F9"/>
                </a:solidFill>
                <a:latin typeface="Roboto"/>
              </a:rPr>
              <a:t>Patients Enrolled  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16736687" y="13949724"/>
            <a:ext cx="3359371" cy="9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  <a:spcBef>
                <a:spcPct val="0"/>
              </a:spcBef>
            </a:pPr>
            <a:r>
              <a:rPr lang="en-US" sz="2562">
                <a:solidFill>
                  <a:srgbClr val="EFF3F9"/>
                </a:solidFill>
                <a:latin typeface="Roboto Bold"/>
              </a:rPr>
              <a:t>36 </a:t>
            </a:r>
            <a:r>
              <a:rPr lang="en-US" sz="2562">
                <a:solidFill>
                  <a:srgbClr val="EFF3F9"/>
                </a:solidFill>
                <a:latin typeface="Roboto"/>
              </a:rPr>
              <a:t>Patients with No Post-operative Event  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19284985" y="4721334"/>
            <a:ext cx="2618307" cy="688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6"/>
              </a:lnSpc>
              <a:spcBef>
                <a:spcPct val="0"/>
              </a:spcBef>
            </a:pPr>
            <a:r>
              <a:rPr lang="en-US" sz="4004" dirty="0">
                <a:solidFill>
                  <a:srgbClr val="011F5B"/>
                </a:solidFill>
                <a:latin typeface="Roboto Bold"/>
              </a:rPr>
              <a:t>RESULTS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16852734" y="10219938"/>
            <a:ext cx="7299415" cy="44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  <a:spcBef>
                <a:spcPct val="0"/>
              </a:spcBef>
            </a:pPr>
            <a:r>
              <a:rPr lang="en-US" sz="2562">
                <a:solidFill>
                  <a:srgbClr val="EFF3F9"/>
                </a:solidFill>
                <a:latin typeface="Roboto Bold"/>
              </a:rPr>
              <a:t>130 </a:t>
            </a:r>
            <a:r>
              <a:rPr lang="en-US" sz="2562">
                <a:solidFill>
                  <a:srgbClr val="EFF3F9"/>
                </a:solidFill>
                <a:latin typeface="Roboto"/>
              </a:rPr>
              <a:t>Patients Completed 90-Day Post-op Course 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25444214" y="9044338"/>
            <a:ext cx="1832731" cy="61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4"/>
              </a:lnSpc>
            </a:pPr>
            <a:r>
              <a:rPr lang="en-US" sz="1724">
                <a:solidFill>
                  <a:srgbClr val="FFFFFF"/>
                </a:solidFill>
                <a:latin typeface="Roboto"/>
              </a:rPr>
              <a:t>True Negative: </a:t>
            </a:r>
          </a:p>
          <a:p>
            <a:pPr algn="ctr">
              <a:lnSpc>
                <a:spcPts val="2414"/>
              </a:lnSpc>
              <a:spcBef>
                <a:spcPct val="0"/>
              </a:spcBef>
            </a:pPr>
            <a:r>
              <a:rPr lang="en-US" sz="1724">
                <a:solidFill>
                  <a:srgbClr val="FFFFFF"/>
                </a:solidFill>
                <a:latin typeface="Roboto Bold"/>
              </a:rPr>
              <a:t>164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27248012" y="9044338"/>
            <a:ext cx="1832731" cy="61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4"/>
              </a:lnSpc>
            </a:pPr>
            <a:r>
              <a:rPr lang="en-US" sz="1724">
                <a:solidFill>
                  <a:srgbClr val="FFFFFF"/>
                </a:solidFill>
                <a:latin typeface="Roboto"/>
              </a:rPr>
              <a:t>False. Positive:</a:t>
            </a:r>
          </a:p>
          <a:p>
            <a:pPr algn="ctr">
              <a:lnSpc>
                <a:spcPts val="2414"/>
              </a:lnSpc>
              <a:spcBef>
                <a:spcPct val="0"/>
              </a:spcBef>
            </a:pPr>
            <a:r>
              <a:rPr lang="en-US" sz="1724">
                <a:solidFill>
                  <a:srgbClr val="FFFFFF"/>
                </a:solidFill>
                <a:latin typeface="Roboto Bold"/>
              </a:rPr>
              <a:t>63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25444214" y="10327038"/>
            <a:ext cx="1832731" cy="61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4"/>
              </a:lnSpc>
            </a:pPr>
            <a:r>
              <a:rPr lang="en-US" sz="1724">
                <a:solidFill>
                  <a:srgbClr val="FFFFFF"/>
                </a:solidFill>
                <a:latin typeface="Roboto"/>
              </a:rPr>
              <a:t>False Negative:</a:t>
            </a:r>
          </a:p>
          <a:p>
            <a:pPr algn="ctr">
              <a:lnSpc>
                <a:spcPts val="2414"/>
              </a:lnSpc>
              <a:spcBef>
                <a:spcPct val="0"/>
              </a:spcBef>
            </a:pPr>
            <a:r>
              <a:rPr lang="en-US" sz="1724">
                <a:solidFill>
                  <a:srgbClr val="FFFFFF"/>
                </a:solidFill>
                <a:latin typeface="Roboto Bold"/>
              </a:rPr>
              <a:t>4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27295995" y="10310095"/>
            <a:ext cx="1832731" cy="61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4"/>
              </a:lnSpc>
            </a:pPr>
            <a:r>
              <a:rPr lang="en-US" sz="1724">
                <a:solidFill>
                  <a:srgbClr val="FFFFFF"/>
                </a:solidFill>
                <a:latin typeface="Roboto"/>
              </a:rPr>
              <a:t>True Positive:</a:t>
            </a:r>
          </a:p>
          <a:p>
            <a:pPr algn="ctr">
              <a:lnSpc>
                <a:spcPts val="2414"/>
              </a:lnSpc>
              <a:spcBef>
                <a:spcPct val="0"/>
              </a:spcBef>
            </a:pPr>
            <a:r>
              <a:rPr lang="en-US" sz="1724">
                <a:solidFill>
                  <a:srgbClr val="FFFFFF"/>
                </a:solidFill>
                <a:latin typeface="Roboto Bold"/>
              </a:rPr>
              <a:t>23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25278915" y="11343983"/>
            <a:ext cx="2144084" cy="6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"/>
              </a:lnSpc>
            </a:pPr>
            <a:r>
              <a:rPr lang="en-US" sz="1912">
                <a:solidFill>
                  <a:srgbClr val="011F5B"/>
                </a:solidFill>
                <a:latin typeface="Roboto"/>
              </a:rPr>
              <a:t>Specificity: 0.72</a:t>
            </a:r>
          </a:p>
          <a:p>
            <a:pPr algn="ctr">
              <a:lnSpc>
                <a:spcPts val="2677"/>
              </a:lnSpc>
              <a:spcBef>
                <a:spcPct val="0"/>
              </a:spcBef>
            </a:pPr>
            <a:r>
              <a:rPr lang="en-US" sz="1912">
                <a:solidFill>
                  <a:srgbClr val="011F5B"/>
                </a:solidFill>
                <a:latin typeface="Roboto"/>
              </a:rPr>
              <a:t>NPV: 0.98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27111646" y="11343983"/>
            <a:ext cx="2144084" cy="6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"/>
              </a:lnSpc>
            </a:pPr>
            <a:r>
              <a:rPr lang="en-US" sz="1912">
                <a:solidFill>
                  <a:srgbClr val="011F5B"/>
                </a:solidFill>
                <a:latin typeface="Roboto"/>
              </a:rPr>
              <a:t>Sensitivity: 0.85</a:t>
            </a:r>
          </a:p>
          <a:p>
            <a:pPr algn="ctr">
              <a:lnSpc>
                <a:spcPts val="2677"/>
              </a:lnSpc>
              <a:spcBef>
                <a:spcPct val="0"/>
              </a:spcBef>
            </a:pPr>
            <a:r>
              <a:rPr lang="en-US" sz="1912">
                <a:solidFill>
                  <a:srgbClr val="011F5B"/>
                </a:solidFill>
                <a:latin typeface="Roboto"/>
              </a:rPr>
              <a:t>PPV: 0.27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29296901" y="8944845"/>
            <a:ext cx="2853879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11F5B"/>
                </a:solidFill>
                <a:latin typeface="Roboto"/>
              </a:rPr>
              <a:t>The </a:t>
            </a:r>
            <a:r>
              <a:rPr lang="en-US" sz="2499" dirty="0" err="1">
                <a:solidFill>
                  <a:srgbClr val="011F5B"/>
                </a:solidFill>
                <a:latin typeface="Roboto"/>
              </a:rPr>
              <a:t>NightSignal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 algorithm detected </a:t>
            </a:r>
            <a:r>
              <a:rPr lang="en-US" sz="2499" dirty="0">
                <a:solidFill>
                  <a:srgbClr val="011F5B"/>
                </a:solidFill>
                <a:latin typeface="Roboto Bold"/>
              </a:rPr>
              <a:t>23 out of 27 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postoperative events.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26065363" y="4711750"/>
            <a:ext cx="565072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6"/>
              </a:lnSpc>
            </a:pPr>
            <a:r>
              <a:rPr lang="en-US" sz="4004" dirty="0">
                <a:solidFill>
                  <a:srgbClr val="011F5B"/>
                </a:solidFill>
                <a:latin typeface="Roboto Bold"/>
              </a:rPr>
              <a:t>RESULTS CONTINUED: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4004" dirty="0">
              <a:solidFill>
                <a:srgbClr val="011F5B"/>
              </a:solidFill>
              <a:latin typeface="Roboto Bold"/>
            </a:endParaRPr>
          </a:p>
        </p:txBody>
      </p:sp>
      <p:sp>
        <p:nvSpPr>
          <p:cNvPr id="151" name="TextBox 151"/>
          <p:cNvSpPr txBox="1"/>
          <p:nvPr/>
        </p:nvSpPr>
        <p:spPr>
          <a:xfrm>
            <a:off x="16820276" y="20491103"/>
            <a:ext cx="719229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11F5B"/>
                </a:solidFill>
                <a:latin typeface="Roboto Bold Italics"/>
              </a:rPr>
              <a:t>True Positive: </a:t>
            </a:r>
            <a:r>
              <a:rPr lang="en-US" sz="2000" dirty="0">
                <a:solidFill>
                  <a:srgbClr val="011F5B"/>
                </a:solidFill>
                <a:latin typeface="Roboto Italics"/>
              </a:rPr>
              <a:t>A 68-year-old male undergoing minimally invasive mitral valve repair; patient developed bilateral PE on POD 33 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29382198" y="12219217"/>
            <a:ext cx="3096342" cy="295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dirty="0">
                <a:solidFill>
                  <a:srgbClr val="011F5B"/>
                </a:solidFill>
                <a:latin typeface="Roboto"/>
              </a:rPr>
              <a:t>In true positives, the algorithm detected postoperative events a median of </a:t>
            </a:r>
            <a:r>
              <a:rPr lang="en-US" sz="2368" dirty="0">
                <a:solidFill>
                  <a:srgbClr val="011F5B"/>
                </a:solidFill>
                <a:latin typeface="Roboto Bold"/>
              </a:rPr>
              <a:t>2 (IQR: 0.5 to 3.5) days prior</a:t>
            </a:r>
            <a:r>
              <a:rPr lang="en-US" sz="2368" dirty="0">
                <a:solidFill>
                  <a:srgbClr val="011F5B"/>
                </a:solidFill>
                <a:latin typeface="Roboto"/>
              </a:rPr>
              <a:t> to the onset of symptoms  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26626859" y="15474813"/>
            <a:ext cx="4274253" cy="688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6"/>
              </a:lnSpc>
              <a:spcBef>
                <a:spcPct val="0"/>
              </a:spcBef>
            </a:pPr>
            <a:r>
              <a:rPr lang="en-US" sz="4004" dirty="0">
                <a:solidFill>
                  <a:srgbClr val="011F5B"/>
                </a:solidFill>
                <a:latin typeface="Roboto Bold"/>
              </a:rPr>
              <a:t>CONCLUSIONS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25132172" y="16259863"/>
            <a:ext cx="7060866" cy="343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499" dirty="0">
                <a:solidFill>
                  <a:srgbClr val="011F5B"/>
                </a:solidFill>
                <a:latin typeface="Roboto"/>
              </a:rPr>
              <a:t>Machine learning analysis of high-resolution RHR data passively collected by wearable devices </a:t>
            </a:r>
            <a:r>
              <a:rPr lang="en-US" sz="2499" dirty="0">
                <a:solidFill>
                  <a:srgbClr val="011F5B"/>
                </a:solidFill>
                <a:latin typeface="Roboto Bold"/>
              </a:rPr>
              <a:t>could detect postoperative events with a sensitivity of 85%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, most of which were major postoperative complications.</a:t>
            </a:r>
          </a:p>
          <a:p>
            <a:pPr algn="ctr">
              <a:lnSpc>
                <a:spcPts val="3024"/>
              </a:lnSpc>
            </a:pPr>
            <a:endParaRPr lang="en-US" sz="2499" dirty="0">
              <a:solidFill>
                <a:srgbClr val="011F5B"/>
              </a:solidFill>
              <a:latin typeface="Roboto"/>
            </a:endParaRPr>
          </a:p>
          <a:p>
            <a:pPr algn="ctr">
              <a:lnSpc>
                <a:spcPts val="3024"/>
              </a:lnSpc>
            </a:pPr>
            <a:r>
              <a:rPr lang="en-US" sz="2499" dirty="0">
                <a:solidFill>
                  <a:srgbClr val="011F5B"/>
                </a:solidFill>
                <a:latin typeface="Roboto"/>
              </a:rPr>
              <a:t>Most of these complications were identified </a:t>
            </a:r>
            <a:r>
              <a:rPr lang="en-US" sz="2499" dirty="0">
                <a:solidFill>
                  <a:srgbClr val="011F5B"/>
                </a:solidFill>
                <a:latin typeface="Roboto Bold"/>
              </a:rPr>
              <a:t>several days prior to the onset of symptoms </a:t>
            </a:r>
            <a:r>
              <a:rPr lang="en-US" sz="2499" dirty="0">
                <a:solidFill>
                  <a:srgbClr val="011F5B"/>
                </a:solidFill>
                <a:latin typeface="Roboto"/>
              </a:rPr>
              <a:t>related to that complication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25092693" y="20063384"/>
            <a:ext cx="5257250" cy="103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011F5B"/>
                </a:solidFill>
                <a:latin typeface="Roboto Bold"/>
              </a:rPr>
              <a:t>The authors have no relevant disclosures or conflicts of interest.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11F5B"/>
              </a:solidFill>
              <a:latin typeface="Roboto Bold"/>
            </a:endParaRPr>
          </a:p>
        </p:txBody>
      </p:sp>
      <p:sp>
        <p:nvSpPr>
          <p:cNvPr id="156" name="TextBox 156"/>
          <p:cNvSpPr txBox="1"/>
          <p:nvPr/>
        </p:nvSpPr>
        <p:spPr>
          <a:xfrm>
            <a:off x="25082894" y="20794436"/>
            <a:ext cx="10086417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11F5B"/>
                </a:solidFill>
                <a:latin typeface="Roboto Bold Italics"/>
              </a:rPr>
              <a:t>Corresponding Author: </a:t>
            </a:r>
            <a:r>
              <a:rPr lang="en-US" sz="2000" dirty="0">
                <a:solidFill>
                  <a:srgbClr val="011F5B"/>
                </a:solidFill>
                <a:latin typeface="Roboto Italics"/>
              </a:rPr>
              <a:t>Chi-Fu Jeffrey Yang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11F5B"/>
                </a:solidFill>
                <a:latin typeface="Roboto Italics"/>
              </a:rPr>
              <a:t>(</a:t>
            </a:r>
            <a:r>
              <a:rPr lang="en-US" sz="2000" dirty="0" err="1">
                <a:solidFill>
                  <a:srgbClr val="011F5B"/>
                </a:solidFill>
                <a:latin typeface="Roboto Italics"/>
              </a:rPr>
              <a:t>cjyang@mgh.harvard.edu</a:t>
            </a:r>
            <a:r>
              <a:rPr lang="en-US" sz="2000" dirty="0">
                <a:solidFill>
                  <a:srgbClr val="011F5B"/>
                </a:solidFill>
                <a:latin typeface="Roboto Italics"/>
              </a:rPr>
              <a:t>) 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794474" y="625845"/>
            <a:ext cx="32914816" cy="250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9"/>
              </a:lnSpc>
            </a:pPr>
            <a:r>
              <a:rPr lang="en-US" sz="4785" dirty="0">
                <a:solidFill>
                  <a:srgbClr val="011F5B"/>
                </a:solidFill>
                <a:latin typeface="Roboto Bold"/>
              </a:rPr>
              <a:t>Using Machine Learning Algorithms and Wearable Technology </a:t>
            </a:r>
          </a:p>
          <a:p>
            <a:pPr algn="ctr">
              <a:lnSpc>
                <a:spcPts val="6699"/>
              </a:lnSpc>
            </a:pPr>
            <a:r>
              <a:rPr lang="en-US" sz="4785" dirty="0">
                <a:solidFill>
                  <a:srgbClr val="011F5B"/>
                </a:solidFill>
                <a:latin typeface="Roboto Bold"/>
              </a:rPr>
              <a:t>for the Early Detection of Postoperative Complications After Cardiothoracic Surgery</a:t>
            </a:r>
          </a:p>
          <a:p>
            <a:pPr algn="ctr">
              <a:lnSpc>
                <a:spcPts val="6699"/>
              </a:lnSpc>
              <a:spcBef>
                <a:spcPct val="0"/>
              </a:spcBef>
            </a:pPr>
            <a:endParaRPr lang="en-US" sz="4785" dirty="0">
              <a:solidFill>
                <a:srgbClr val="011F5B"/>
              </a:solidFill>
              <a:latin typeface="Roboto Bold"/>
            </a:endParaRPr>
          </a:p>
        </p:txBody>
      </p:sp>
      <p:sp>
        <p:nvSpPr>
          <p:cNvPr id="158" name="TextBox 158"/>
          <p:cNvSpPr txBox="1"/>
          <p:nvPr/>
        </p:nvSpPr>
        <p:spPr>
          <a:xfrm>
            <a:off x="502981" y="20808218"/>
            <a:ext cx="735573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11F5B"/>
                </a:solidFill>
                <a:latin typeface="Roboto Italics"/>
              </a:rPr>
              <a:t>This R01-funded (R01 HL159170) clinical trial is registered with the National Institutes of Health under </a:t>
            </a:r>
            <a:r>
              <a:rPr lang="en-US" sz="2000" dirty="0">
                <a:solidFill>
                  <a:srgbClr val="011F5B"/>
                </a:solidFill>
                <a:latin typeface="Roboto Bold Italics"/>
              </a:rPr>
              <a:t>NCT04824066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12316375" y="18092536"/>
            <a:ext cx="3721305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37.5% Open Valve Replacement</a:t>
            </a:r>
          </a:p>
          <a:p>
            <a:pPr marL="345439" lvl="1" indent="-172720">
              <a:lnSpc>
                <a:spcPts val="2063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21.9% Non-robotic Minimally Invasive Valve Repair</a:t>
            </a: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15.6% Open Valve Repair</a:t>
            </a: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6.3% Aortic Arch Repair</a:t>
            </a:r>
          </a:p>
          <a:p>
            <a:pPr marL="345439" lvl="1" indent="-172720">
              <a:lnSpc>
                <a:spcPts val="2031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6.3% Non-robotic Minimally Invasive Valve Replacement</a:t>
            </a: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6.3% Other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3.1% Coronary Artery Bypass Graft</a:t>
            </a:r>
          </a:p>
          <a:p>
            <a:pPr marL="345439" lvl="1" indent="-172720">
              <a:lnSpc>
                <a:spcPts val="3199"/>
              </a:lnSpc>
              <a:buFont typeface="Arial"/>
              <a:buChar char="•"/>
            </a:pPr>
            <a:r>
              <a:rPr lang="en-US" sz="1599" dirty="0">
                <a:solidFill>
                  <a:srgbClr val="011F5B"/>
                </a:solidFill>
                <a:latin typeface="Roboto"/>
              </a:rPr>
              <a:t>3.1% Robotic Valve Repair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27535710" y="12543902"/>
            <a:ext cx="2144084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11F5B"/>
                </a:solidFill>
                <a:latin typeface="Roboto"/>
              </a:rPr>
              <a:t>Early Detection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27535710" y="12833690"/>
            <a:ext cx="2144084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11F5B"/>
                </a:solidFill>
                <a:latin typeface="Roboto"/>
              </a:rPr>
              <a:t>Late Detection</a:t>
            </a:r>
          </a:p>
        </p:txBody>
      </p:sp>
      <p:sp>
        <p:nvSpPr>
          <p:cNvPr id="162" name="TextBox 162"/>
          <p:cNvSpPr txBox="1"/>
          <p:nvPr/>
        </p:nvSpPr>
        <p:spPr>
          <a:xfrm rot="-5400000">
            <a:off x="24019371" y="13229694"/>
            <a:ext cx="214408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900" dirty="0">
                <a:solidFill>
                  <a:srgbClr val="011F5B"/>
                </a:solidFill>
                <a:latin typeface="Roboto Bold"/>
              </a:rPr>
              <a:t>Number of </a:t>
            </a:r>
            <a:r>
              <a:rPr lang="en-US" sz="1600" dirty="0">
                <a:solidFill>
                  <a:srgbClr val="011F5B"/>
                </a:solidFill>
                <a:latin typeface="Roboto Bold"/>
              </a:rPr>
              <a:t>Patients</a:t>
            </a:r>
            <a:endParaRPr lang="en-US" sz="1900" dirty="0">
              <a:solidFill>
                <a:srgbClr val="011F5B"/>
              </a:solidFill>
              <a:latin typeface="Roboto Bold"/>
            </a:endParaRPr>
          </a:p>
        </p:txBody>
      </p:sp>
      <p:sp>
        <p:nvSpPr>
          <p:cNvPr id="163" name="TextBox 163"/>
          <p:cNvSpPr txBox="1"/>
          <p:nvPr/>
        </p:nvSpPr>
        <p:spPr>
          <a:xfrm>
            <a:off x="25305929" y="14641094"/>
            <a:ext cx="387679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600" dirty="0">
                <a:solidFill>
                  <a:srgbClr val="011F5B"/>
                </a:solidFill>
                <a:latin typeface="Roboto Bold"/>
              </a:rPr>
              <a:t>Days Between Documented Postoperative Clinical Event and </a:t>
            </a:r>
            <a:r>
              <a:rPr lang="en-US" sz="1600" dirty="0" err="1">
                <a:solidFill>
                  <a:srgbClr val="011F5B"/>
                </a:solidFill>
                <a:latin typeface="Roboto Bold"/>
              </a:rPr>
              <a:t>Nightsignal</a:t>
            </a:r>
            <a:r>
              <a:rPr lang="en-US" sz="1600" dirty="0">
                <a:solidFill>
                  <a:srgbClr val="011F5B"/>
                </a:solidFill>
                <a:latin typeface="Roboto Bold"/>
              </a:rPr>
              <a:t> Alert</a:t>
            </a:r>
          </a:p>
        </p:txBody>
      </p:sp>
      <p:sp>
        <p:nvSpPr>
          <p:cNvPr id="166" name="TextBox 6">
            <a:extLst>
              <a:ext uri="{FF2B5EF4-FFF2-40B4-BE49-F238E27FC236}">
                <a16:creationId xmlns:a16="http://schemas.microsoft.com/office/drawing/2014/main" id="{1E0A1AB2-83CB-B597-816B-338453B13C0F}"/>
              </a:ext>
            </a:extLst>
          </p:cNvPr>
          <p:cNvSpPr txBox="1"/>
          <p:nvPr/>
        </p:nvSpPr>
        <p:spPr>
          <a:xfrm>
            <a:off x="5591342" y="2428344"/>
            <a:ext cx="23136622" cy="1810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Meghan McCarthy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Jorind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Beqari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Joseph Powell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Jacob Hurd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Danny Wang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Alexandra Potter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James Cranor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Deepti Srinivasan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Xiao Li</a:t>
            </a:r>
            <a:r>
              <a:rPr lang="en-US" sz="24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Chi-Fu Jeffrey Yang</a:t>
            </a: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algn="ctr">
              <a:lnSpc>
                <a:spcPts val="3267"/>
              </a:lnSpc>
            </a:pPr>
            <a:endParaRPr lang="en-US" sz="3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2333"/>
              </a:lnSpc>
            </a:pPr>
            <a:r>
              <a:rPr lang="en-US" sz="24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Massachusetts General Hospital, Boston, MA</a:t>
            </a:r>
          </a:p>
          <a:p>
            <a:pPr algn="ctr">
              <a:lnSpc>
                <a:spcPts val="2333"/>
              </a:lnSpc>
            </a:pPr>
            <a:r>
              <a:rPr lang="en-US" sz="2400" baseline="300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Western Reserve University, Cleveland, OH</a:t>
            </a:r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3173"/>
              </a:lnSpc>
            </a:pPr>
            <a:endParaRPr lang="en-US" sz="2000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706</Words>
  <Application>Microsoft Macintosh PowerPoint</Application>
  <PresentationFormat>Custom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Roboto Bold</vt:lpstr>
      <vt:lpstr>Open Sans Light</vt:lpstr>
      <vt:lpstr>Roboto Bold Italics</vt:lpstr>
      <vt:lpstr>Roboto</vt:lpstr>
      <vt:lpstr>Roboto Italics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Wearables Poster Presentation</dc:title>
  <dc:creator>vigor</dc:creator>
  <cp:lastModifiedBy>Meghan Lael McCarthy</cp:lastModifiedBy>
  <cp:revision>4</cp:revision>
  <dcterms:created xsi:type="dcterms:W3CDTF">2006-08-16T00:00:00Z</dcterms:created>
  <dcterms:modified xsi:type="dcterms:W3CDTF">2024-07-24T19:35:18Z</dcterms:modified>
  <dc:identifier>DAFzhkAAN50</dc:identifier>
</cp:coreProperties>
</file>